
<file path=[Content_Types].xml><?xml version="1.0" encoding="utf-8"?>
<Types xmlns="http://schemas.openxmlformats.org/package/2006/content-types">
  <Override PartName="/ppt/slideLayouts/slideLayout67.xml" ContentType="application/vnd.openxmlformats-officedocument.presentationml.slideLayout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Default Extension="jpeg" ContentType="image/jpeg"/>
  <Override PartName="/ppt/notesSlides/notesSlide11.xml" ContentType="application/vnd.openxmlformats-officedocument.presentationml.notesSlide+xml"/>
  <Override PartName="/ppt/slideLayouts/slideLayout63.xml" ContentType="application/vnd.openxmlformats-officedocument.presentationml.slideLayout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Layouts/slideLayout49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68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29.xml" ContentType="application/vnd.openxmlformats-officedocument.presentationml.slide+xml"/>
  <Override PartName="/ppt/slideMasters/slideMaster8.xml" ContentType="application/vnd.openxmlformats-officedocument.presentationml.slideMaster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Layouts/slideLayout25.xml" ContentType="application/vnd.openxmlformats-officedocument.presentationml.slideLayout+xml"/>
  <Default Extension="emf" ContentType="image/x-emf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notesSlides/notesSlide8.xml" ContentType="application/vnd.openxmlformats-officedocument.presentationml.notesSlide+xml"/>
  <Override PartName="/ppt/slideLayouts/slideLayout64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theme/theme13.xml" ContentType="application/vnd.openxmlformats-officedocument.them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Masters/slideMaster14.xml" ContentType="application/vnd.openxmlformats-officedocument.presentationml.slideMaster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tableStyles.xml" ContentType="application/vnd.openxmlformats-officedocument.presentationml.tableStyles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Layouts/slideLayout30.xml" ContentType="application/vnd.openxmlformats-officedocument.presentationml.slideLayout+xml"/>
  <Override PartName="/ppt/slideMasters/slideMaster9.xml" ContentType="application/vnd.openxmlformats-officedocument.presentationml.slideMaster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Layouts/slideLayout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9.xml" ContentType="application/vnd.openxmlformats-officedocument.theme+xml"/>
  <Override PartName="/ppt/notesSlides/notesSlide9.xml" ContentType="application/vnd.openxmlformats-officedocument.presentationml.notesSlide+xml"/>
  <Override PartName="/ppt/slides/slide15.xml" ContentType="application/vnd.openxmlformats-officedocument.presentationml.slide+xml"/>
  <Override PartName="/ppt/theme/theme14.xml" ContentType="application/vnd.openxmlformats-officedocument.theme+xml"/>
  <Override PartName="/ppt/slides/slide25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7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7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46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5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6.xml" ContentType="application/vnd.openxmlformats-officedocument.presentationml.slide+xml"/>
  <Override PartName="/ppt/theme/theme15.xml" ContentType="application/vnd.openxmlformats-officedocument.them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13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Default Extension="tiff" ContentType="image/tiff"/>
  <Override PartName="/ppt/slideLayouts/slideLayout51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6.xml" ContentType="application/vnd.openxmlformats-officedocument.presentationml.notesSlide+xml"/>
  <Override PartName="/ppt/slideLayouts/slideLayout2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11.xml" ContentType="application/vnd.openxmlformats-officedocument.presentationml.slide+xml"/>
  <Override PartName="/ppt/theme/theme10.xml" ContentType="application/vnd.openxmlformats-officedocument.theme+xml"/>
  <Override PartName="/ppt/slideLayouts/slideLayout3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70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47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11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66.xml" ContentType="application/vnd.openxmlformats-officedocument.presentationml.slideLayout+xml"/>
  <Override PartName="/ppt/theme/theme16.xml" ContentType="application/vnd.openxmlformats-officedocument.them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notesSlides/notesSlide7.xml" ContentType="application/vnd.openxmlformats-officedocument.presentationml.notesSlide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71.xml" ContentType="application/vnd.openxmlformats-officedocument.presentationml.slideLayout+xml"/>
  <Override PartName="/ppt/theme/theme11.xml" ContentType="application/vnd.openxmlformats-officedocument.theme+xml"/>
  <Override PartName="/ppt/slideLayouts/slideLayout39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48.xml" ContentType="application/vnd.openxmlformats-officedocument.presentationml.slideLayout+xml"/>
  <Override PartName="/ppt/slideMasters/slideMaster12.xml" ContentType="application/vnd.openxmlformats-officedocument.presentationml.slideMaster+xml"/>
  <Override PartName="/ppt/slides/slide3.xml" ContentType="application/vnd.openxmlformats-officedocument.presentationml.slide+xml"/>
  <Override PartName="/ppt/slideLayouts/slideLayout5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6"/>
  </p:notesMasterIdLst>
  <p:sldIdLst>
    <p:sldId id="293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7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8" r:id="rId39"/>
    <p:sldId id="265" r:id="rId40"/>
    <p:sldId id="263" r:id="rId41"/>
    <p:sldId id="261" r:id="rId42"/>
    <p:sldId id="262" r:id="rId43"/>
    <p:sldId id="266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772" autoAdjust="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use 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(JK) Here,</a:t>
            </a:r>
            <a:r>
              <a:rPr lang="en-US" baseline="0" dirty="0" smtClean="0"/>
              <a:t> upper two tables represent the benefits of task level concurrency and scale-out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36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the diagram.. Please</a:t>
            </a:r>
            <a:r>
              <a:rPr lang="en-US" baseline="0" dirty="0" smtClean="0"/>
              <a:t> </a:t>
            </a:r>
            <a:r>
              <a:rPr lang="en-US" dirty="0" smtClean="0"/>
              <a:t>remove next slide if you are OK</a:t>
            </a:r>
            <a:r>
              <a:rPr lang="en-US" baseline="0" dirty="0" smtClean="0"/>
              <a:t>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6026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theme" Target="../theme/theme10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4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theme" Target="../theme/theme12.xml"/><Relationship Id="rId3" Type="http://schemas.openxmlformats.org/officeDocument/2006/relationships/image" Target="../media/image2.jpeg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theme" Target="../theme/theme13.xml"/><Relationship Id="rId3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theme" Target="../theme/theme1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theme" Target="../theme/theme7.xml"/><Relationship Id="rId3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8.xml"/><Relationship Id="rId3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5/5/11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are.cct.lsu.edu/dare-rfold" TargetMode="External"/><Relationship Id="rId4" Type="http://schemas.openxmlformats.org/officeDocument/2006/relationships/hyperlink" Target="http://dare.cct.lsu.edu/dare-dock" TargetMode="External"/><Relationship Id="rId5" Type="http://schemas.openxmlformats.org/officeDocument/2006/relationships/hyperlink" Target="http://dare.cct.lsu.edu/dare-hthp" TargetMode="External"/><Relationship Id="rId6" Type="http://schemas.openxmlformats.org/officeDocument/2006/relationships/hyperlink" Target="http://dare.cct.lsu.edu/dare-ngs" TargetMode="External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8.jpe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Sharath Maddineni, Shantenu Jha</a:t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140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Data-intensive computation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4172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511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(Coarse-grain Level) data set of a genome sequence</a:t>
            </a:r>
          </a:p>
          <a:p>
            <a:r>
              <a:rPr lang="en-US" sz="1600" dirty="0" smtClean="0"/>
              <a:t> (e.g. chromosome)</a:t>
            </a:r>
            <a:endParaRPr lang="en-US" sz="1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Transcriptome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41207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50709" y="5065059"/>
            <a:ext cx="4879961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NGS Data Analytics would be greatly </a:t>
            </a:r>
          </a:p>
          <a:p>
            <a:pPr algn="ctr"/>
            <a:r>
              <a:rPr lang="en-US" sz="2000" dirty="0" smtClean="0"/>
              <a:t>enhanced by Task Level Concurrency</a:t>
            </a:r>
          </a:p>
          <a:p>
            <a:pPr algn="ctr"/>
            <a:r>
              <a:rPr lang="en-US" sz="2000" dirty="0"/>
              <a:t>a</a:t>
            </a:r>
            <a:r>
              <a:rPr lang="en-US" sz="2000" dirty="0" smtClean="0"/>
              <a:t>nd Distributed Data Infrastructure</a:t>
            </a:r>
            <a:endParaRPr lang="en-US" sz="20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</a:t>
            </a:r>
            <a:r>
              <a:rPr lang="en-US" dirty="0" smtClean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374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915556"/>
              </p:ext>
            </p:extLst>
          </p:nvPr>
        </p:nvGraphicFramePr>
        <p:xfrm>
          <a:off x="194457" y="2403156"/>
          <a:ext cx="4749879" cy="20683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02452"/>
                <a:gridCol w="636694"/>
                <a:gridCol w="823244"/>
                <a:gridCol w="823244"/>
                <a:gridCol w="1164245"/>
              </a:tblGrid>
              <a:tr h="971069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Compute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of tasks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Task Concurrency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Workstation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≈18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6.5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1.95</a:t>
                      </a:r>
                      <a:r>
                        <a:rPr lang="en-US" sz="1200" baseline="0" dirty="0" smtClean="0"/>
                        <a:t> h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0930863"/>
              </p:ext>
            </p:extLst>
          </p:nvPr>
        </p:nvGraphicFramePr>
        <p:xfrm>
          <a:off x="5512260" y="2403156"/>
          <a:ext cx="3631740" cy="1526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HPC System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</a:t>
                      </a:r>
                      <a:r>
                        <a:rPr lang="en-US" sz="1200" baseline="0" dirty="0" smtClean="0"/>
                        <a:t> of cores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Bfast</a:t>
                      </a:r>
                      <a:r>
                        <a:rPr lang="en-US" sz="1200" baseline="0" dirty="0" smtClean="0"/>
                        <a:t> (mapping)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2.66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II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Ranger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2.11 h</a:t>
                      </a:r>
                      <a:endParaRPr lang="en-US" sz="12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QB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128</a:t>
                      </a:r>
                      <a:endParaRPr 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62042" y="4148339"/>
            <a:ext cx="14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</a:p>
          <a:p>
            <a:r>
              <a:rPr lang="en-US" dirty="0" smtClean="0"/>
              <a:t>(12 GB)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443" y="1931884"/>
            <a:ext cx="4512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Level Concurrency and Scale-Out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63544469"/>
              </p:ext>
            </p:extLst>
          </p:nvPr>
        </p:nvGraphicFramePr>
        <p:xfrm>
          <a:off x="194457" y="5061112"/>
          <a:ext cx="47498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9"/>
                <a:gridCol w="1233181"/>
                <a:gridCol w="882956"/>
                <a:gridCol w="774012"/>
                <a:gridCol w="1223272"/>
              </a:tblGrid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Read</a:t>
                      </a:r>
                    </a:p>
                    <a:p>
                      <a:r>
                        <a:rPr lang="en-US" sz="1200" dirty="0" smtClean="0"/>
                        <a:t>File</a:t>
                      </a:r>
                      <a:r>
                        <a:rPr lang="en-US" sz="1200" baseline="0" dirty="0" smtClean="0"/>
                        <a:t> Size(GB)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# of 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Threads/task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Bfast</a:t>
                      </a:r>
                    </a:p>
                    <a:p>
                      <a:r>
                        <a:rPr lang="en-US" sz="1200" baseline="0" dirty="0" smtClean="0"/>
                        <a:t>(Mapping)</a:t>
                      </a:r>
                      <a:endParaRPr lang="en-US" sz="12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2.6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55768" y="4653279"/>
            <a:ext cx="245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Machine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498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1" animBg="1"/>
      <p:bldP spid="23" grpId="1" animBg="1"/>
      <p:bldP spid="25" grpId="0" animBg="1"/>
      <p:bldP spid="27" grpId="0" animBg="1"/>
      <p:bldP spid="28" grpId="0" animBg="1"/>
      <p:bldP spid="29" grpId="0" animBg="1"/>
      <p:bldP spid="32" grpId="0"/>
      <p:bldP spid="3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</a:t>
            </a:r>
            <a:r>
              <a:rPr lang="en-US" dirty="0" smtClean="0"/>
              <a:t>or </a:t>
            </a:r>
            <a:r>
              <a:rPr lang="en-US" dirty="0"/>
              <a:t>Complexity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24152"/>
            <a:ext cx="8122888" cy="46669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sz="2000" b="1" u="sng" dirty="0" smtClean="0">
                <a:solidFill>
                  <a:srgbClr val="FF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Requirement for a solution (IDEAS)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1667532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Picture 3" descr="DAREOut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6" y="2023220"/>
            <a:ext cx="5844659" cy="483478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47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DARE Framework: </a:t>
            </a:r>
            <a:r>
              <a:rPr lang="en-US" sz="2800" dirty="0" smtClean="0"/>
              <a:t>A Solution Built </a:t>
            </a:r>
            <a:r>
              <a:rPr lang="en-US" sz="2800" dirty="0"/>
              <a:t>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programmatic approach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  : saga.cct.lsu.edu</a:t>
            </a: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00586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8204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accent4">
                    <a:lumMod val="75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475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7600" dirty="0" smtClean="0">
                <a:solidFill>
                  <a:schemeClr val="tx1"/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200" dirty="0" smtClean="0">
                <a:solidFill>
                  <a:srgbClr val="2C9AE5"/>
                </a:solidFill>
              </a:rPr>
              <a:t>BES, UNICORE, Globus GRAM2, gLite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8000" dirty="0" smtClean="0">
                <a:solidFill>
                  <a:srgbClr val="2C9AE5"/>
                </a:solidFill>
              </a:rPr>
              <a:t>Fork </a:t>
            </a:r>
            <a:r>
              <a:rPr lang="en-US" sz="8000" dirty="0">
                <a:solidFill>
                  <a:srgbClr val="2C9AE5"/>
                </a:solidFill>
              </a:rPr>
              <a:t>(localhost), SSH, Condor,</a:t>
            </a:r>
            <a:r>
              <a:rPr lang="en-US" sz="8000" dirty="0" smtClean="0">
                <a:solidFill>
                  <a:srgbClr val="2C9AE5"/>
                </a:solidFill>
              </a:rPr>
              <a:t> OMII </a:t>
            </a:r>
            <a:r>
              <a:rPr lang="en-US" sz="8000" dirty="0">
                <a:solidFill>
                  <a:srgbClr val="2C9AE5"/>
                </a:solidFill>
              </a:rPr>
              <a:t>GridSAM,</a:t>
            </a:r>
            <a:r>
              <a:rPr lang="en-US" sz="8000" dirty="0" smtClean="0">
                <a:solidFill>
                  <a:srgbClr val="2C9AE5"/>
                </a:solidFill>
              </a:rPr>
              <a:t> Amazon </a:t>
            </a:r>
            <a:r>
              <a:rPr lang="en-US" sz="8000" dirty="0">
                <a:solidFill>
                  <a:srgbClr val="2C9AE5"/>
                </a:solidFill>
              </a:rPr>
              <a:t>EC2, Platform </a:t>
            </a:r>
            <a:r>
              <a:rPr lang="en-US" sz="8000" dirty="0" smtClean="0">
                <a:solidFill>
                  <a:srgbClr val="2C9AE5"/>
                </a:solidFill>
              </a:rPr>
              <a:t>LSF</a:t>
            </a:r>
            <a:endParaRPr lang="en-US" sz="8000" dirty="0">
              <a:solidFill>
                <a:srgbClr val="2C9AE5"/>
              </a:solidFill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File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Local </a:t>
            </a:r>
            <a:r>
              <a:rPr lang="en-US" sz="7600" dirty="0">
                <a:solidFill>
                  <a:srgbClr val="2C9AE5"/>
                </a:solidFill>
              </a:rPr>
              <a:t>FS, Globus GridFTP, Hadoop Distributed Filesystem (HDFS),</a:t>
            </a:r>
            <a:br>
              <a:rPr lang="en-US" sz="7600" dirty="0">
                <a:solidFill>
                  <a:srgbClr val="2C9AE5"/>
                </a:solidFill>
              </a:rPr>
            </a:br>
            <a:r>
              <a:rPr lang="en-US" sz="7600" dirty="0">
                <a:solidFill>
                  <a:srgbClr val="2C9AE5"/>
                </a:solidFill>
              </a:rPr>
              <a:t>CloudStore KFS, OpenCloud Sector-Sphere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Replica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Globus RLS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Advert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PostgreSQL</a:t>
            </a:r>
            <a:r>
              <a:rPr lang="en-US" sz="7600" dirty="0">
                <a:solidFill>
                  <a:srgbClr val="2C9AE5"/>
                </a:solidFill>
              </a:rPr>
              <a:t>/SQLite3, Hadoop H-Base, Hypertable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600" dirty="0">
                <a:solidFill>
                  <a:srgbClr val="000000"/>
                </a:solidFill>
              </a:rPr>
              <a:t>Other </a:t>
            </a:r>
            <a:r>
              <a:rPr lang="en-US" sz="7600" dirty="0" smtClean="0">
                <a:solidFill>
                  <a:srgbClr val="000000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  <a:buFont typeface="Courier New"/>
              <a:buChar char="o"/>
            </a:pPr>
            <a:r>
              <a:rPr lang="en-US" sz="7600" dirty="0" smtClean="0">
                <a:solidFill>
                  <a:srgbClr val="2C9AE5"/>
                </a:solidFill>
              </a:rPr>
              <a:t>Default </a:t>
            </a:r>
            <a:r>
              <a:rPr lang="en-US" sz="7600" dirty="0">
                <a:solidFill>
                  <a:srgbClr val="2C9AE5"/>
                </a:solidFill>
              </a:rPr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38110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31" y="1928629"/>
            <a:ext cx="8584583" cy="474299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</a:t>
            </a:r>
            <a:r>
              <a:rPr lang="en-US" sz="7200" dirty="0"/>
              <a:t>: Decouple resource allocation from resource-workload </a:t>
            </a:r>
            <a:r>
              <a:rPr lang="en-US" sz="7200" dirty="0" smtClean="0"/>
              <a:t>binding</a:t>
            </a:r>
            <a:endParaRPr lang="en-US" sz="7200" dirty="0"/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Two unique aspects  </a:t>
            </a:r>
            <a:r>
              <a:rPr lang="en-US" sz="72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First demonstration of supporting multi-physics </a:t>
            </a:r>
            <a:r>
              <a:rPr lang="en-US" sz="6200" dirty="0" smtClean="0"/>
              <a:t>simulations, REMD simulations </a:t>
            </a:r>
            <a:endParaRPr lang="en-US" sz="6200" dirty="0"/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2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/>
              <a:t>Falkon, Condor Glide-in, Ganga-Diane (EGEE/EGI), DIRAC/WMS, </a:t>
            </a:r>
            <a:r>
              <a:rPr lang="en-US" sz="62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Frameworks </a:t>
            </a:r>
            <a:r>
              <a:rPr lang="en-US" sz="6200" dirty="0"/>
              <a:t>based upon PJs (pull model) for specific PGI/back-</a:t>
            </a:r>
            <a:r>
              <a:rPr lang="en-US" sz="62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6200" dirty="0" smtClean="0"/>
              <a:t>Do </a:t>
            </a:r>
            <a:r>
              <a:rPr lang="en-US" sz="62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7200" dirty="0">
                <a:solidFill>
                  <a:srgbClr val="800000"/>
                </a:solidFill>
              </a:rPr>
              <a:t>SAGA-based Pilot-Job form the basis</a:t>
            </a:r>
            <a:r>
              <a:rPr lang="en-US" sz="72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6400" dirty="0"/>
              <a:t>Advanced run-time frameworks for load-balancing and fault-</a:t>
            </a:r>
            <a:r>
              <a:rPr lang="en-US" sz="6400" dirty="0" smtClean="0"/>
              <a:t>tolerance</a:t>
            </a:r>
            <a:endParaRPr lang="en-US" sz="6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445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90" y="2068618"/>
            <a:ext cx="8399724" cy="4197711"/>
          </a:xfrm>
        </p:spPr>
        <p:txBody>
          <a:bodyPr>
            <a:normAutofit/>
          </a:bodyPr>
          <a:lstStyle/>
          <a:p>
            <a:r>
              <a:rPr lang="en-US" sz="2595" b="1" dirty="0" smtClean="0"/>
              <a:t>Introduction : </a:t>
            </a:r>
            <a:r>
              <a:rPr lang="en-US" sz="2595" b="1" dirty="0"/>
              <a:t>Next-Generation DNA Sequencing (NGS) and Its Impact on Life </a:t>
            </a:r>
            <a:r>
              <a:rPr lang="en-US" sz="2595" b="1" dirty="0" smtClean="0"/>
              <a:t>Sciences</a:t>
            </a:r>
          </a:p>
          <a:p>
            <a:r>
              <a:rPr lang="en-US" sz="2595" b="1" dirty="0" smtClean="0"/>
              <a:t>Distributed Adaptive Runtime Environment (DARE) </a:t>
            </a:r>
            <a:r>
              <a:rPr lang="en-US" sz="2595" b="1" dirty="0"/>
              <a:t>Framework: </a:t>
            </a:r>
            <a:r>
              <a:rPr lang="en-US" sz="2595" b="1" dirty="0" smtClean="0"/>
              <a:t>A Solution Built </a:t>
            </a:r>
            <a:r>
              <a:rPr lang="en-US" sz="2595" b="1" dirty="0"/>
              <a:t>upon SAGA-</a:t>
            </a:r>
            <a:r>
              <a:rPr lang="en-US" sz="2595" b="1" dirty="0" smtClean="0"/>
              <a:t>BigJob</a:t>
            </a:r>
          </a:p>
          <a:p>
            <a:r>
              <a:rPr lang="en-US" sz="2595" b="1" dirty="0"/>
              <a:t>DARE-NGS : Mapping on Scalable Distributed HPC </a:t>
            </a:r>
            <a:r>
              <a:rPr lang="en-US" sz="2595" b="1" dirty="0" smtClean="0"/>
              <a:t>resources</a:t>
            </a:r>
            <a:r>
              <a:rPr lang="en-US" sz="2800" b="1" dirty="0" smtClean="0"/>
              <a:t> </a:t>
            </a:r>
            <a:endParaRPr lang="en-US" sz="2800" b="1" dirty="0"/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 smtClean="0"/>
              <a:t>(Emerging Computational Methods in Life Sciences Workshop at HPDC11)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063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458" y="192589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  <p:pic>
        <p:nvPicPr>
          <p:cNvPr id="6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 l="-2356" r="-2356"/>
          <a:stretch>
            <a:fillRect/>
          </a:stretch>
        </p:blipFill>
        <p:spPr>
          <a:xfrm>
            <a:off x="774720" y="2465097"/>
            <a:ext cx="7526317" cy="4139184"/>
          </a:xfr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62390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500" dirty="0"/>
              <a:t>DARE Framework: </a:t>
            </a:r>
            <a:r>
              <a:rPr lang="en-US" sz="2500" dirty="0" smtClean="0"/>
              <a:t>A Solution Built </a:t>
            </a:r>
            <a:r>
              <a:rPr lang="en-US" sz="2500" dirty="0"/>
              <a:t>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  <p:pic>
        <p:nvPicPr>
          <p:cNvPr id="7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678" b="-10678"/>
          <a:stretch>
            <a:fillRect/>
          </a:stretch>
        </p:blipFill>
        <p:spPr>
          <a:xfrm>
            <a:off x="1016640" y="2286326"/>
            <a:ext cx="7284392" cy="40061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075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498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DARE Framework: </a:t>
            </a:r>
            <a:r>
              <a:rPr lang="en-US" dirty="0" smtClean="0"/>
              <a:t>A Solution Built </a:t>
            </a:r>
            <a:r>
              <a:rPr lang="en-US" dirty="0"/>
              <a:t>upon SAGA-BigJob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8144" y="2398776"/>
            <a:ext cx="359585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 smtClean="0"/>
              <a:t>DARE-Rfold :  RNA structure</a:t>
            </a:r>
          </a:p>
          <a:p>
            <a:r>
              <a:rPr lang="en-US" sz="1600" dirty="0" smtClean="0">
                <a:hlinkClick r:id="rId3"/>
              </a:rPr>
              <a:t>http://dare.cct.lsu.edu/dare-rfold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b="1" dirty="0"/>
              <a:t>DARE</a:t>
            </a:r>
            <a:r>
              <a:rPr lang="en-US" b="1" dirty="0" smtClean="0"/>
              <a:t>-Dock </a:t>
            </a:r>
            <a:r>
              <a:rPr lang="en-US" b="1" dirty="0"/>
              <a:t>: </a:t>
            </a:r>
            <a:r>
              <a:rPr lang="en-US" b="1" dirty="0" smtClean="0"/>
              <a:t> Docking</a:t>
            </a:r>
          </a:p>
          <a:p>
            <a:r>
              <a:rPr lang="en-US" sz="1600" dirty="0" smtClean="0">
                <a:hlinkClick r:id="rId4"/>
              </a:rPr>
              <a:t>http</a:t>
            </a:r>
            <a:r>
              <a:rPr lang="en-US" sz="1600" dirty="0">
                <a:hlinkClick r:id="rId4"/>
              </a:rPr>
              <a:t>://dare.cct.lsu.edu/dare</a:t>
            </a:r>
            <a:r>
              <a:rPr lang="en-US" sz="1600" dirty="0" smtClean="0">
                <a:hlinkClick r:id="rId4"/>
              </a:rPr>
              <a:t>-dock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b="1" dirty="0"/>
              <a:t>DARE</a:t>
            </a:r>
            <a:r>
              <a:rPr lang="en-US" b="1" dirty="0" smtClean="0"/>
              <a:t>-HTHP </a:t>
            </a:r>
            <a:r>
              <a:rPr lang="en-US" b="1" dirty="0"/>
              <a:t>: </a:t>
            </a:r>
            <a:r>
              <a:rPr lang="en-US" b="1" dirty="0" smtClean="0"/>
              <a:t> MD sim.</a:t>
            </a:r>
            <a:endParaRPr lang="en-US" b="1" dirty="0"/>
          </a:p>
          <a:p>
            <a:r>
              <a:rPr lang="en-US" sz="1600" dirty="0">
                <a:hlinkClick r:id="rId5"/>
              </a:rPr>
              <a:t>http://dare.cct.lsu.edu/dare</a:t>
            </a:r>
            <a:r>
              <a:rPr lang="en-US" sz="1600" dirty="0" smtClean="0">
                <a:hlinkClick r:id="rId5"/>
              </a:rPr>
              <a:t>-hthp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b="1" dirty="0" smtClean="0"/>
              <a:t>DARE-NGS :    </a:t>
            </a:r>
          </a:p>
          <a:p>
            <a:r>
              <a:rPr lang="en-US" sz="1600" dirty="0" smtClean="0">
                <a:hlinkClick r:id="rId6"/>
              </a:rPr>
              <a:t>http://dare.cct.lsu.edu/dare-ngs</a:t>
            </a:r>
            <a:endParaRPr lang="en-US" sz="1600" dirty="0" smtClean="0"/>
          </a:p>
        </p:txBody>
      </p:sp>
      <p:pic>
        <p:nvPicPr>
          <p:cNvPr id="6" name="Picture 5" descr="DAREOutlin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9" y="1817641"/>
            <a:ext cx="5548143" cy="458949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64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4491346" cy="4124392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Pipeline (index, match, localalign, and postprocess step) and extensible (e.g. BFAST-BWA for paired-end, and more)</a:t>
            </a:r>
          </a:p>
          <a:p>
            <a:pPr>
              <a:spcBef>
                <a:spcPts val="1400"/>
              </a:spcBef>
              <a:buFont typeface="Wingdings" charset="2"/>
              <a:buChar char="§"/>
            </a:pPr>
            <a:r>
              <a:rPr lang="en-US" sz="6400" dirty="0" smtClean="0"/>
              <a:t>Task Level concurrency (Data fragmentation of Reads and Chromosomes, different spaced seeds (match step), parallel task runs (localalign, postprocess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5765001" y="1851358"/>
            <a:ext cx="314561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Workflow for bfast match step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8602" y="5242147"/>
            <a:ext cx="4210268" cy="1512970"/>
            <a:chOff x="182607" y="1417638"/>
            <a:chExt cx="8124347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445432" y="1658871"/>
              <a:ext cx="3181658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</a:t>
              </a:r>
            </a:p>
            <a:p>
              <a:pPr algn="ctr"/>
              <a:r>
                <a:rPr lang="en-US" sz="1200" dirty="0" smtClean="0"/>
                <a:t>(Bfast)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</a:t>
              </a:r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182607" y="2505364"/>
              <a:ext cx="2461299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544886" y="1934489"/>
              <a:ext cx="323272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14338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762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971275"/>
            <a:ext cx="6405583" cy="735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800" dirty="0" smtClean="0">
                <a:solidFill>
                  <a:srgbClr val="FF0000"/>
                </a:solidFill>
              </a:rPr>
              <a:t>Human Genome (HG18) and Burkerholderia Glumae </a:t>
            </a:r>
          </a:p>
          <a:p>
            <a:r>
              <a:rPr lang="en-US" sz="1800" dirty="0" smtClean="0"/>
              <a:t>Prokaryote vs. Eukaryote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93889579"/>
              </p:ext>
            </p:extLst>
          </p:nvPr>
        </p:nvGraphicFramePr>
        <p:xfrm>
          <a:off x="445196" y="2831292"/>
          <a:ext cx="8278643" cy="2797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8964"/>
                <a:gridCol w="2196832"/>
                <a:gridCol w="1923255"/>
                <a:gridCol w="1849592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Volume</a:t>
                      </a:r>
                      <a:r>
                        <a:rPr lang="en-US" sz="1600" baseline="30000" dirty="0" smtClean="0"/>
                        <a:t>a)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Memory</a:t>
                      </a:r>
                      <a:r>
                        <a:rPr lang="en-US" sz="1600" baseline="30000" dirty="0" smtClean="0"/>
                        <a:t>b)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901" y="5690719"/>
            <a:ext cx="821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064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524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803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89" y="1917074"/>
            <a:ext cx="799726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The Importance of Dynamic execution </a:t>
            </a:r>
            <a:r>
              <a:rPr lang="en-US" sz="1600" dirty="0" smtClean="0"/>
              <a:t>utilizing the information about target species, NGS protocol, multi-core, cluster environment, disk space, memory, and available task level parallelism</a:t>
            </a:r>
            <a:endParaRPr lang="en-US" sz="1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8712251"/>
              </p:ext>
            </p:extLst>
          </p:nvPr>
        </p:nvGraphicFramePr>
        <p:xfrm>
          <a:off x="2590473" y="3803191"/>
          <a:ext cx="369992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337"/>
                <a:gridCol w="855078"/>
                <a:gridCol w="728542"/>
                <a:gridCol w="802175"/>
                <a:gridCol w="677797"/>
              </a:tblGrid>
              <a:tr h="21945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Read</a:t>
                      </a:r>
                    </a:p>
                    <a:p>
                      <a:r>
                        <a:rPr lang="en-US" sz="1400" dirty="0" smtClean="0"/>
                        <a:t>File</a:t>
                      </a:r>
                      <a:r>
                        <a:rPr lang="en-US" sz="1400" baseline="0" dirty="0" smtClean="0"/>
                        <a:t> Size</a:t>
                      </a:r>
                    </a:p>
                    <a:p>
                      <a:r>
                        <a:rPr lang="en-US" sz="1400" baseline="0" dirty="0" smtClean="0"/>
                        <a:t>(GB)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 Task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BigJob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</a:t>
                      </a:r>
                      <a:r>
                        <a:rPr lang="en-US" sz="1400" baseline="-25000" dirty="0" smtClean="0"/>
                        <a:t>c</a:t>
                      </a:r>
                      <a:r>
                        <a:rPr lang="en-US" sz="1400" baseline="0" dirty="0" smtClean="0"/>
                        <a:t>(h)</a:t>
                      </a:r>
                      <a:endParaRPr lang="en-US" sz="1400" baseline="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58064" y="3433859"/>
            <a:ext cx="279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cluster with BigJob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407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233921" y="1958191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framework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(distributed, scale-out, and extensible for large scale 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371380"/>
            <a:ext cx="4807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Reference genome index files : HG18 : 130 GB, B.Glumae :447 MB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Data transfer of Short read files :  e.g. 9 GB (about 2 min from local to QB using GridFTP)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01987891"/>
              </p:ext>
            </p:extLst>
          </p:nvPr>
        </p:nvGraphicFramePr>
        <p:xfrm>
          <a:off x="5041870" y="3769805"/>
          <a:ext cx="3998445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277"/>
                <a:gridCol w="930041"/>
                <a:gridCol w="1085048"/>
                <a:gridCol w="88207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91922" y="3358923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326585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HPC-</a:t>
            </a:r>
            <a:r>
              <a:rPr lang="en-US" sz="1600" dirty="0" smtClean="0"/>
              <a:t>HTC :  </a:t>
            </a:r>
            <a:r>
              <a:rPr lang="en-US" sz="1600" dirty="0"/>
              <a:t>EGEE-TG[-NAREGI] / HPC-</a:t>
            </a:r>
            <a:r>
              <a:rPr lang="en-US" sz="1600" dirty="0" smtClean="0"/>
              <a:t>HTC, KEK</a:t>
            </a:r>
            <a:r>
              <a:rPr lang="en-US" sz="1600" dirty="0"/>
              <a:t>/NAREGI-TG /HPC-</a:t>
            </a:r>
            <a:r>
              <a:rPr lang="en-US" sz="1600" dirty="0" smtClean="0"/>
              <a:t>HTC, ExTENCI </a:t>
            </a:r>
            <a:r>
              <a:rPr lang="en-US" sz="1600" dirty="0"/>
              <a:t>[TG-OSG] /HPC-</a:t>
            </a:r>
            <a:r>
              <a:rPr lang="en-US" sz="1600" dirty="0" smtClean="0"/>
              <a:t>HPC, TG</a:t>
            </a:r>
            <a:r>
              <a:rPr lang="en-US" sz="1600" dirty="0"/>
              <a:t>-</a:t>
            </a:r>
            <a:r>
              <a:rPr lang="en-US" sz="1600" dirty="0" smtClean="0"/>
              <a:t>DEISA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HPC-Cloud</a:t>
            </a:r>
            <a:r>
              <a:rPr lang="en-US" sz="1600" dirty="0"/>
              <a:t> </a:t>
            </a:r>
            <a:endParaRPr lang="en-US" sz="1600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GANGA</a:t>
            </a:r>
            <a:r>
              <a:rPr lang="en-US" sz="1600" dirty="0"/>
              <a:t>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752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8005432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</a:t>
            </a: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	http://</a:t>
            </a:r>
            <a:r>
              <a:rPr lang="en-US" sz="2900" b="1" dirty="0" err="1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saga.cct.lsu.edu</a:t>
            </a: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/ 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endParaRPr lang="en-US" sz="29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 SAGA: Ole Weidner, Andre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, Andre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>
              <a:spcBef>
                <a:spcPts val="200"/>
              </a:spcBef>
              <a:buNone/>
            </a:pPr>
            <a:endParaRPr lang="en-US" sz="29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Science 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Glumae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Tuomo Rankinen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</a:p>
          <a:p>
            <a:pPr>
              <a:spcBef>
                <a:spcPts val="200"/>
              </a:spcBef>
              <a:buNone/>
            </a:pPr>
            <a:endParaRPr lang="en-US" sz="29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NSF, UK EPSCR, NIH via 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386" y="1682545"/>
            <a:ext cx="759614" cy="75961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9508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Mardis,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9084649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5830249"/>
            <a:ext cx="664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mechanisms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/>
              <a:t>cell development and differentiation) : infection</a:t>
            </a:r>
            <a:r>
              <a:rPr lang="en-US" sz="1600" dirty="0" smtClean="0"/>
              <a:t>, immune </a:t>
            </a:r>
            <a:r>
              <a:rPr lang="en-US" sz="1600" dirty="0"/>
              <a:t>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65983" y="5208468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8414209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4958804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CHIP-Seq, RNA-Seq: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InDel,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Transcriptome Analysis </a:t>
            </a:r>
          </a:p>
          <a:p>
            <a:pPr algn="ctr"/>
            <a:r>
              <a:rPr lang="en-US" sz="1600" kern="1200" dirty="0" smtClean="0"/>
              <a:t>(RNA-seq, ChIP-seq)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501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(WGS/RNA-seq/CHIP-seq)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Transcriptome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644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 Burkerholderia Glumae, A Rice Pathogen – A New Era of Structural Bioinformatics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TofR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187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8610</TotalTime>
  <Words>2451</Words>
  <Application>Microsoft Macintosh PowerPoint</Application>
  <PresentationFormat>On-screen Show (4:3)</PresentationFormat>
  <Paragraphs>379</Paragraphs>
  <Slides>30</Slides>
  <Notes>12</Notes>
  <HiddenSlides>0</HiddenSlides>
  <MMClips>0</MMClips>
  <ScaleCrop>false</ScaleCrop>
  <HeadingPairs>
    <vt:vector size="4" baseType="variant">
      <vt:variant>
        <vt:lpstr>Design Template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Complexity?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DARE Framework: A Solution Built upon SAGA-BigJob</vt:lpstr>
      <vt:lpstr> DARE Framework: A Solution Built upon SAGA-BigJob </vt:lpstr>
      <vt:lpstr>DARE Framework: A Solution Built upon SAGA-BigJob</vt:lpstr>
      <vt:lpstr>DARE Framework: A Solution Built upon SAGA-BigJob</vt:lpstr>
      <vt:lpstr>DARE Framework: A Solution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Summary</vt:lpstr>
      <vt:lpstr>Acknowledgements</vt:lpstr>
    </vt:vector>
  </TitlesOfParts>
  <Company>LSU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Shantenu Jha</cp:lastModifiedBy>
  <cp:revision>212</cp:revision>
  <dcterms:created xsi:type="dcterms:W3CDTF">2011-05-05T05:10:12Z</dcterms:created>
  <dcterms:modified xsi:type="dcterms:W3CDTF">2011-05-05T05:41:18Z</dcterms:modified>
</cp:coreProperties>
</file>